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9"/>
  </p:notesMasterIdLst>
  <p:handoutMasterIdLst>
    <p:handoutMasterId r:id="rId20"/>
  </p:handoutMasterIdLst>
  <p:sldIdLst>
    <p:sldId id="288" r:id="rId5"/>
    <p:sldId id="289" r:id="rId6"/>
    <p:sldId id="290" r:id="rId7"/>
    <p:sldId id="292" r:id="rId8"/>
    <p:sldId id="293" r:id="rId9"/>
    <p:sldId id="295" r:id="rId10"/>
    <p:sldId id="294" r:id="rId11"/>
    <p:sldId id="299" r:id="rId12"/>
    <p:sldId id="296" r:id="rId13"/>
    <p:sldId id="298" r:id="rId14"/>
    <p:sldId id="300" r:id="rId15"/>
    <p:sldId id="297" r:id="rId16"/>
    <p:sldId id="301" r:id="rId17"/>
    <p:sldId id="29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3" userDrawn="1">
          <p15:clr>
            <a:srgbClr val="A4A3A4"/>
          </p15:clr>
        </p15:guide>
        <p15:guide id="2" orient="horz" pos="3913" userDrawn="1">
          <p15:clr>
            <a:srgbClr val="A4A3A4"/>
          </p15:clr>
        </p15:guide>
        <p15:guide id="3" orient="horz" pos="169" userDrawn="1">
          <p15:clr>
            <a:srgbClr val="A4A3A4"/>
          </p15:clr>
        </p15:guide>
        <p15:guide id="4" pos="5466" userDrawn="1">
          <p15:clr>
            <a:srgbClr val="A4A3A4"/>
          </p15:clr>
        </p15:guide>
        <p15:guide id="5" pos="282" userDrawn="1">
          <p15:clr>
            <a:srgbClr val="A4A3A4"/>
          </p15:clr>
        </p15:guide>
        <p15:guide id="6" pos="46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037"/>
    <a:srgbClr val="4AB048"/>
    <a:srgbClr val="489341"/>
    <a:srgbClr val="E6007E"/>
    <a:srgbClr val="8A8C8E"/>
    <a:srgbClr val="239040"/>
    <a:srgbClr val="C9CACC"/>
    <a:srgbClr val="A8D5BB"/>
    <a:srgbClr val="DA5B26"/>
    <a:srgbClr val="35B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3" autoAdjust="0"/>
    <p:restoredTop sz="77920" autoAdjust="0"/>
  </p:normalViewPr>
  <p:slideViewPr>
    <p:cSldViewPr snapToObjects="1">
      <p:cViewPr varScale="1">
        <p:scale>
          <a:sx n="54" d="100"/>
          <a:sy n="54" d="100"/>
        </p:scale>
        <p:origin x="1476" y="60"/>
      </p:cViewPr>
      <p:guideLst>
        <p:guide orient="horz" pos="4153"/>
        <p:guide orient="horz" pos="3913"/>
        <p:guide orient="horz" pos="169"/>
        <p:guide pos="5466"/>
        <p:guide pos="282"/>
        <p:guide pos="4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308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848BF-ACB1-4A66-87DA-EE7124541564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80526-786B-F34F-AF8A-AE818E25F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07914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90C6D-A790-D14E-A729-0731194D3D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2711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DF84FBF-2410-477B-8350-6308B4F85D1F}" type="datetime1">
              <a:rPr lang="nl-BE" smtClean="0"/>
              <a:t>15/11/2016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91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Apart voor employee/werknemer &lt;-&gt; partner/luchtvaartmaatschappij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1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Apart voor employee/werknemer &lt;-&gt; partner/luchtvaartmaatschappij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3781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018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Via </a:t>
            </a:r>
            <a:r>
              <a:rPr lang="nl-BE" dirty="0" err="1" smtClean="0"/>
              <a:t>beans</a:t>
            </a:r>
            <a:r>
              <a:rPr lang="nl-BE" dirty="0" smtClean="0"/>
              <a:t>: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session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bean</a:t>
            </a:r>
            <a:r>
              <a:rPr lang="nl-BE" baseline="0" dirty="0" smtClean="0"/>
              <a:t> houdt de ingelogde gebruiker bij, op basis van type gebruiker wordt op de pagina’s bepaald wat deze mag zien.</a:t>
            </a:r>
          </a:p>
          <a:p>
            <a:r>
              <a:rPr lang="nl-BE" baseline="0" dirty="0" smtClean="0"/>
              <a:t>Via </a:t>
            </a:r>
            <a:r>
              <a:rPr lang="nl-BE" baseline="0" dirty="0" err="1" smtClean="0"/>
              <a:t>repositories</a:t>
            </a:r>
            <a:r>
              <a:rPr lang="nl-BE" baseline="0" dirty="0" smtClean="0"/>
              <a:t>: de opgeslagen gebruiker wordt meegegeven in methodes en er wordt nagekeken welke functionaliteit is toegelaten</a:t>
            </a:r>
          </a:p>
          <a:p>
            <a:endParaRPr lang="nl-BE" baseline="0" dirty="0" smtClean="0"/>
          </a:p>
          <a:p>
            <a:r>
              <a:rPr lang="nl-BE" baseline="0" dirty="0" err="1" smtClean="0"/>
              <a:t>JBCrypt</a:t>
            </a:r>
            <a:r>
              <a:rPr lang="nl-BE" baseline="0" dirty="0" smtClean="0"/>
              <a:t>: passwoord samen met unieke </a:t>
            </a:r>
            <a:r>
              <a:rPr lang="nl-BE" baseline="0" dirty="0" err="1" smtClean="0"/>
              <a:t>salt</a:t>
            </a:r>
            <a:r>
              <a:rPr lang="nl-BE" baseline="0" dirty="0" smtClean="0"/>
              <a:t> opgeslagen</a:t>
            </a:r>
          </a:p>
          <a:p>
            <a:r>
              <a:rPr lang="nl-BE" baseline="0" dirty="0" smtClean="0"/>
              <a:t>	=&gt; </a:t>
            </a:r>
            <a:r>
              <a:rPr lang="nl-BE" baseline="0" dirty="0" err="1" smtClean="0"/>
              <a:t>JBCrypt</a:t>
            </a:r>
            <a:r>
              <a:rPr lang="nl-BE" baseline="0" dirty="0" smtClean="0"/>
              <a:t> werkt met verschillende iteraties waar door het langer duurt om te </a:t>
            </a:r>
            <a:r>
              <a:rPr lang="nl-BE" baseline="0" dirty="0" err="1" smtClean="0"/>
              <a:t>hashen</a:t>
            </a:r>
            <a:r>
              <a:rPr lang="nl-BE" baseline="0" dirty="0" smtClean="0"/>
              <a:t> maar zo ook moeilijker is om brute force aanval uit te voeren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792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Niet getest: 1)</a:t>
            </a:r>
            <a:r>
              <a:rPr lang="nl-BE" baseline="0" dirty="0" smtClean="0"/>
              <a:t> niet weten hoe het testen 2) niet zeker of het de juiste aanpak 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Registratie</a:t>
            </a:r>
            <a:r>
              <a:rPr lang="nl-BE" baseline="0" dirty="0" smtClean="0"/>
              <a:t> gebruikers: username moet uniek zijn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6622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6035960-EDFB-401A-9212-F5F4A4DD567F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905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2" y="5381171"/>
            <a:ext cx="2295525" cy="12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00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502317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6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81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4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69269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2748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95536" y="3429000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740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593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5269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2915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3" name="Rectangle 12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69222" y="1620411"/>
            <a:ext cx="5908053" cy="875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400" cap="all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Presenter name</a:t>
            </a:r>
            <a:endParaRPr lang="en-US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6" y="5229202"/>
            <a:ext cx="2321547" cy="12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773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7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332656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485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6910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5469681"/>
            <a:ext cx="7920880" cy="69465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500" b="0" i="0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611560" y="408157"/>
            <a:ext cx="7920880" cy="4989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727" y="78015"/>
            <a:ext cx="8964000" cy="6696000"/>
          </a:xfrm>
          <a:prstGeom prst="rect">
            <a:avLst/>
          </a:prstGeom>
          <a:noFill/>
          <a:ln w="174625" cap="flat">
            <a:solidFill>
              <a:srgbClr val="4AB048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numCol="1" rtlCol="0" anchor="ctr">
            <a:noAutofit/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2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328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ggestions? 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AB0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7599" y="2144311"/>
            <a:ext cx="5019675" cy="979891"/>
          </a:xfrm>
          <a:prstGeom prst="rect">
            <a:avLst/>
          </a:prstGeom>
        </p:spPr>
        <p:txBody>
          <a:bodyPr anchor="ctr" anchorCtr="0"/>
          <a:lstStyle>
            <a:lvl1pPr>
              <a:defRPr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err="1" smtClean="0"/>
              <a:t>Vragen</a:t>
            </a:r>
            <a:r>
              <a:rPr lang="en-US" dirty="0" smtClean="0"/>
              <a:t>, </a:t>
            </a:r>
            <a:r>
              <a:rPr lang="en-US" dirty="0" err="1" smtClean="0"/>
              <a:t>opmerkingen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suggesties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599" y="1825054"/>
            <a:ext cx="5018400" cy="2940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900" cap="all">
                <a:solidFill>
                  <a:schemeClr val="tx1">
                    <a:tint val="75000"/>
                  </a:schemeClr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Bedankt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uw</a:t>
            </a:r>
            <a:r>
              <a:rPr lang="en-US" dirty="0" smtClean="0"/>
              <a:t> </a:t>
            </a:r>
            <a:r>
              <a:rPr lang="en-US" dirty="0" err="1" smtClean="0"/>
              <a:t>aandacht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63" y="5229202"/>
            <a:ext cx="2321547" cy="1248229"/>
          </a:xfrm>
          <a:prstGeom prst="rect">
            <a:avLst/>
          </a:prstGeom>
        </p:spPr>
      </p:pic>
      <p:sp>
        <p:nvSpPr>
          <p:cNvPr id="11" name="Tijdelijke aanduiding voor afbeelding 10"/>
          <p:cNvSpPr>
            <a:spLocks noGrp="1"/>
          </p:cNvSpPr>
          <p:nvPr>
            <p:ph type="pic" sz="quarter" idx="13" hasCustomPrompt="1"/>
          </p:nvPr>
        </p:nvSpPr>
        <p:spPr>
          <a:xfrm>
            <a:off x="3657600" y="3352800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410200" y="3354295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894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7" y="5381175"/>
            <a:ext cx="4429125" cy="120794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7" y="5348447"/>
            <a:ext cx="2139103" cy="1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9" name="Rectangle 8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6" name="Afbeelding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025"/>
          <a:stretch/>
        </p:blipFill>
        <p:spPr>
          <a:xfrm>
            <a:off x="447676" y="5229202"/>
            <a:ext cx="811957" cy="124822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5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7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67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735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9143997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8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5" y="1556796"/>
            <a:ext cx="6624735" cy="37386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Clr>
                <a:srgbClr val="ABD037"/>
              </a:buClr>
              <a:buNone/>
              <a:defRPr lang="en-US" sz="4000" kern="1200" cap="small" baseline="0" dirty="0" smtClean="0">
                <a:solidFill>
                  <a:srgbClr val="ABD037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13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BD0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8285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61" y="6381328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5" r:id="rId1"/>
    <p:sldLayoutId id="2147493540" r:id="rId2"/>
    <p:sldLayoutId id="2147493495" r:id="rId3"/>
    <p:sldLayoutId id="2147493545" r:id="rId4"/>
    <p:sldLayoutId id="2147493548" r:id="rId5"/>
    <p:sldLayoutId id="2147493554" r:id="rId6"/>
    <p:sldLayoutId id="2147493555" r:id="rId7"/>
    <p:sldLayoutId id="2147493543" r:id="rId8"/>
    <p:sldLayoutId id="2147493552" r:id="rId9"/>
    <p:sldLayoutId id="2147493553" r:id="rId10"/>
    <p:sldLayoutId id="2147493547" r:id="rId11"/>
    <p:sldLayoutId id="2147493549" r:id="rId12"/>
    <p:sldLayoutId id="2147493556" r:id="rId13"/>
    <p:sldLayoutId id="2147493557" r:id="rId14"/>
    <p:sldLayoutId id="2147493558" r:id="rId15"/>
    <p:sldLayoutId id="2147493559" r:id="rId16"/>
    <p:sldLayoutId id="2147493560" r:id="rId17"/>
    <p:sldLayoutId id="2147493561" r:id="rId18"/>
    <p:sldLayoutId id="2147493562" r:id="rId19"/>
    <p:sldLayoutId id="2147493563" r:id="rId20"/>
    <p:sldLayoutId id="2147493564" r:id="rId21"/>
    <p:sldLayoutId id="2147493565" r:id="rId22"/>
    <p:sldLayoutId id="2147493550" r:id="rId23"/>
    <p:sldLayoutId id="2147493519" r:id="rId24"/>
    <p:sldLayoutId id="2147493466" r:id="rId2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b="1" i="0" kern="1200">
          <a:solidFill>
            <a:srgbClr val="489341"/>
          </a:solidFill>
          <a:latin typeface="Arial"/>
          <a:ea typeface="+mj-ea"/>
          <a:cs typeface="Arial"/>
        </a:defRPr>
      </a:lvl1pPr>
    </p:titleStyle>
    <p:bodyStyle>
      <a:lvl1pPr marL="214313" indent="-214313" algn="l" defTabSz="342900" rtl="0" eaLnBrk="1" latinLnBrk="0" hangingPunct="1">
        <a:spcBef>
          <a:spcPct val="20000"/>
        </a:spcBef>
        <a:buClr>
          <a:srgbClr val="ABD037"/>
        </a:buClr>
        <a:buFont typeface="Arial"/>
        <a:buChar char="•"/>
        <a:defRPr sz="2000" kern="1200">
          <a:solidFill>
            <a:srgbClr val="8A8C8E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50000"/>
        <a:buFont typeface="Lucida Grande"/>
        <a:buChar char="▶"/>
        <a:defRPr sz="1800" kern="1200">
          <a:solidFill>
            <a:srgbClr val="8A8C8E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60000"/>
        <a:buFont typeface="Lucida Grande"/>
        <a:buChar char="-"/>
        <a:defRPr sz="1600" kern="1200">
          <a:solidFill>
            <a:srgbClr val="8A8C8E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Lucida Grande"/>
        <a:buChar char="▹"/>
        <a:defRPr sz="1600" kern="1200" baseline="0">
          <a:solidFill>
            <a:srgbClr val="8A8C8E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Wingdings" charset="2"/>
        <a:buChar char="§"/>
        <a:defRPr sz="1600" i="0" kern="1200" baseline="0">
          <a:solidFill>
            <a:srgbClr val="8A8C8E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Inladen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1 test met dummy data met</a:t>
            </a:r>
          </a:p>
          <a:p>
            <a:pPr lvl="1"/>
            <a:r>
              <a:rPr lang="nl-BE" dirty="0" smtClean="0"/>
              <a:t>Gebruikers</a:t>
            </a:r>
          </a:p>
          <a:p>
            <a:pPr lvl="1"/>
            <a:r>
              <a:rPr lang="nl-BE" dirty="0" smtClean="0"/>
              <a:t>Vluchten</a:t>
            </a:r>
          </a:p>
          <a:p>
            <a:pPr lvl="1"/>
            <a:r>
              <a:rPr lang="nl-BE" dirty="0" smtClean="0"/>
              <a:t>B</a:t>
            </a:r>
            <a:r>
              <a:rPr lang="nl-BE" dirty="0" smtClean="0"/>
              <a:t>oekingen</a:t>
            </a:r>
          </a:p>
          <a:p>
            <a:pPr lvl="1"/>
            <a:r>
              <a:rPr lang="nl-BE" dirty="0" smtClean="0"/>
              <a:t>Luchthavens</a:t>
            </a:r>
          </a:p>
          <a:p>
            <a:pPr lvl="1"/>
            <a:r>
              <a:rPr lang="nl-BE" dirty="0" smtClean="0"/>
              <a:t>…</a:t>
            </a:r>
            <a:endParaRPr lang="nl-BE" dirty="0" smtClean="0"/>
          </a:p>
          <a:p>
            <a:pPr lvl="1"/>
            <a:endParaRPr lang="nl-BE" dirty="0"/>
          </a:p>
          <a:p>
            <a:r>
              <a:rPr lang="nl-BE" dirty="0" smtClean="0"/>
              <a:t>Luchthavens ingeladen vanuit twee </a:t>
            </a:r>
            <a:r>
              <a:rPr lang="nl-BE" dirty="0" err="1" smtClean="0"/>
              <a:t>CSV’s</a:t>
            </a:r>
            <a:endParaRPr lang="nl-BE" dirty="0" smtClean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1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Access control op basis van ingelogde gebruiker</a:t>
            </a:r>
          </a:p>
          <a:p>
            <a:endParaRPr lang="nl-BE" dirty="0" smtClean="0"/>
          </a:p>
          <a:p>
            <a:r>
              <a:rPr lang="nl-BE" dirty="0" smtClean="0"/>
              <a:t>Controle via </a:t>
            </a:r>
            <a:r>
              <a:rPr lang="nl-BE" dirty="0" err="1" smtClean="0"/>
              <a:t>beans</a:t>
            </a:r>
            <a:r>
              <a:rPr lang="nl-BE" dirty="0" smtClean="0"/>
              <a:t> en (gedeeltelijk) via </a:t>
            </a:r>
            <a:r>
              <a:rPr lang="nl-BE" dirty="0" err="1" smtClean="0"/>
              <a:t>repositories</a:t>
            </a:r>
            <a:endParaRPr lang="nl-BE" dirty="0" smtClean="0"/>
          </a:p>
          <a:p>
            <a:endParaRPr lang="nl-BE" dirty="0"/>
          </a:p>
          <a:p>
            <a:r>
              <a:rPr lang="nl-BE" dirty="0" smtClean="0"/>
              <a:t>Geen toegangsrecht, geen inhoud op de pagina</a:t>
            </a:r>
          </a:p>
          <a:p>
            <a:endParaRPr lang="nl-BE" dirty="0"/>
          </a:p>
          <a:p>
            <a:r>
              <a:rPr lang="nl-BE" dirty="0" smtClean="0"/>
              <a:t>Paswoorden </a:t>
            </a:r>
            <a:r>
              <a:rPr lang="nl-BE" dirty="0" err="1" smtClean="0"/>
              <a:t>hashen</a:t>
            </a:r>
            <a:r>
              <a:rPr lang="nl-BE" dirty="0" smtClean="0"/>
              <a:t>: </a:t>
            </a:r>
            <a:r>
              <a:rPr lang="nl-BE" dirty="0" err="1" smtClean="0"/>
              <a:t>JBCrypt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951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Concurrency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Geplaatst op functie om zitjes te reserveren</a:t>
            </a:r>
          </a:p>
          <a:p>
            <a:pPr lvl="1"/>
            <a:r>
              <a:rPr lang="nl-BE" dirty="0"/>
              <a:t>Niet </a:t>
            </a:r>
            <a:r>
              <a:rPr lang="nl-BE" dirty="0" smtClean="0"/>
              <a:t>getest</a:t>
            </a:r>
          </a:p>
          <a:p>
            <a:pPr lvl="1"/>
            <a:r>
              <a:rPr lang="nl-BE" b="1" dirty="0" smtClean="0"/>
              <a:t>HIER OPTIMISTIC OF PESSIMISTIC OF VERSIONING OFZO??</a:t>
            </a:r>
          </a:p>
          <a:p>
            <a:pPr lvl="1"/>
            <a:endParaRPr lang="nl-BE" dirty="0"/>
          </a:p>
          <a:p>
            <a:r>
              <a:rPr lang="nl-BE" dirty="0"/>
              <a:t>Nog mogelijk bij:</a:t>
            </a:r>
          </a:p>
          <a:p>
            <a:pPr lvl="1"/>
            <a:r>
              <a:rPr lang="nl-BE" dirty="0"/>
              <a:t>Registratie </a:t>
            </a:r>
            <a:r>
              <a:rPr lang="nl-BE" dirty="0" smtClean="0"/>
              <a:t>gebruikers,…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9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4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6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RAir</a:t>
            </a:r>
            <a:r>
              <a:rPr lang="nl-BE" dirty="0"/>
              <a:t/>
            </a:r>
            <a:br>
              <a:rPr lang="nl-BE" dirty="0"/>
            </a:br>
            <a:r>
              <a:rPr lang="nl-BE" dirty="0" smtClean="0"/>
              <a:t>We get </a:t>
            </a:r>
            <a:r>
              <a:rPr lang="nl-BE" dirty="0" err="1" smtClean="0"/>
              <a:t>you</a:t>
            </a:r>
            <a:r>
              <a:rPr lang="nl-BE" dirty="0" smtClean="0"/>
              <a:t> </a:t>
            </a:r>
            <a:r>
              <a:rPr lang="nl-BE" dirty="0" err="1" smtClean="0"/>
              <a:t>there</a:t>
            </a:r>
            <a:r>
              <a:rPr lang="nl-BE" dirty="0" smtClean="0"/>
              <a:t>, </a:t>
            </a:r>
            <a:r>
              <a:rPr lang="nl-BE" dirty="0" err="1" smtClean="0"/>
              <a:t>together</a:t>
            </a:r>
            <a:r>
              <a:rPr lang="nl-BE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Jeroen compagnie &amp; Thomas </a:t>
            </a:r>
            <a:r>
              <a:rPr lang="nl-BE" dirty="0" err="1" smtClean="0"/>
              <a:t>simons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Aanpak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Klasse diagram</a:t>
            </a:r>
          </a:p>
          <a:p>
            <a:r>
              <a:rPr lang="nl-BE" dirty="0" smtClean="0"/>
              <a:t>Setup project</a:t>
            </a:r>
          </a:p>
          <a:p>
            <a:pPr lvl="1"/>
            <a:r>
              <a:rPr lang="nl-BE" dirty="0" smtClean="0"/>
              <a:t>Omgeving – Git – JSF </a:t>
            </a:r>
            <a:r>
              <a:rPr lang="nl-BE" dirty="0" err="1" smtClean="0"/>
              <a:t>framework</a:t>
            </a:r>
            <a:endParaRPr lang="nl-BE" dirty="0" smtClean="0"/>
          </a:p>
          <a:p>
            <a:r>
              <a:rPr lang="nl-BE" dirty="0" smtClean="0"/>
              <a:t>Prioriteit van functionaliteit</a:t>
            </a:r>
          </a:p>
          <a:p>
            <a:r>
              <a:rPr lang="nl-BE" dirty="0" smtClean="0"/>
              <a:t>Verdeling werk</a:t>
            </a:r>
          </a:p>
          <a:p>
            <a:r>
              <a:rPr lang="nl-BE" dirty="0" smtClean="0"/>
              <a:t>Jeroen: domeinklassen, partner en employee module, registratie, inloggen, access control, kortingen, rekeningen,…</a:t>
            </a:r>
          </a:p>
          <a:p>
            <a:r>
              <a:rPr lang="nl-BE" dirty="0" smtClean="0"/>
              <a:t>Thomas: </a:t>
            </a:r>
            <a:r>
              <a:rPr lang="nl-BE" dirty="0" err="1" smtClean="0"/>
              <a:t>Bootsfaces</a:t>
            </a:r>
            <a:r>
              <a:rPr lang="nl-BE" dirty="0" smtClean="0"/>
              <a:t> </a:t>
            </a:r>
            <a:r>
              <a:rPr lang="nl-BE" dirty="0" err="1" smtClean="0"/>
              <a:t>layout</a:t>
            </a:r>
            <a:r>
              <a:rPr lang="nl-BE" dirty="0" smtClean="0"/>
              <a:t>, zoekfunctionaliteit, boeken, </a:t>
            </a:r>
            <a:r>
              <a:rPr lang="nl-BE" dirty="0" err="1" smtClean="0"/>
              <a:t>repositories</a:t>
            </a:r>
            <a:r>
              <a:rPr lang="nl-BE" dirty="0" smtClean="0"/>
              <a:t>,…</a:t>
            </a:r>
          </a:p>
          <a:p>
            <a:pPr lvl="1"/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4639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Prioriteit functionaliteit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Vlucht opzoeken</a:t>
            </a:r>
          </a:p>
          <a:p>
            <a:r>
              <a:rPr lang="nl-BE" dirty="0"/>
              <a:t>Boeken vlucht en opslagen</a:t>
            </a:r>
          </a:p>
          <a:p>
            <a:r>
              <a:rPr lang="nl-BE" dirty="0"/>
              <a:t>Gebruikersregistratie en access control</a:t>
            </a:r>
          </a:p>
          <a:p>
            <a:r>
              <a:rPr lang="nl-BE" dirty="0"/>
              <a:t>Luchtvaartmaatschappij administratie</a:t>
            </a:r>
          </a:p>
          <a:p>
            <a:pPr lvl="1"/>
            <a:r>
              <a:rPr lang="nl-BE" dirty="0"/>
              <a:t>Vlucht toevoegen</a:t>
            </a:r>
          </a:p>
          <a:p>
            <a:pPr lvl="1"/>
            <a:r>
              <a:rPr lang="nl-BE" dirty="0"/>
              <a:t>Prijs/kortingen aanpassen</a:t>
            </a:r>
          </a:p>
          <a:p>
            <a:r>
              <a:rPr lang="nl-BE" dirty="0" err="1"/>
              <a:t>Rair</a:t>
            </a:r>
            <a:r>
              <a:rPr lang="nl-BE" dirty="0"/>
              <a:t> administratie</a:t>
            </a:r>
          </a:p>
          <a:p>
            <a:pPr lvl="1"/>
            <a:r>
              <a:rPr lang="nl-BE" dirty="0"/>
              <a:t>Kortingen/kosten aanpassen</a:t>
            </a:r>
          </a:p>
          <a:p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2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Prioriteit aanpak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Eclipse</a:t>
            </a:r>
            <a:endParaRPr lang="nl-BE" dirty="0" smtClean="0"/>
          </a:p>
          <a:p>
            <a:r>
              <a:rPr lang="nl-BE" dirty="0" smtClean="0"/>
              <a:t>Basis CSS met </a:t>
            </a:r>
            <a:r>
              <a:rPr lang="nl-BE" dirty="0" err="1" smtClean="0"/>
              <a:t>Bootsfaces</a:t>
            </a:r>
            <a:endParaRPr lang="nl-BE" dirty="0" smtClean="0"/>
          </a:p>
          <a:p>
            <a:r>
              <a:rPr lang="nl-BE" dirty="0" smtClean="0"/>
              <a:t>Testen van domein met “ingewikkelde” berekeningen</a:t>
            </a:r>
          </a:p>
          <a:p>
            <a:pPr lvl="1"/>
            <a:r>
              <a:rPr lang="nl-BE" dirty="0" smtClean="0"/>
              <a:t>Discount (IN MODULES MAG PRIJS ONDER 0 GAAN, GEBRUIKER MOET ZELF CONTROLEREN)</a:t>
            </a:r>
          </a:p>
          <a:p>
            <a:r>
              <a:rPr lang="nl-BE" dirty="0" smtClean="0"/>
              <a:t>Testen van structuur database</a:t>
            </a:r>
          </a:p>
          <a:p>
            <a:r>
              <a:rPr lang="nl-BE" dirty="0" smtClean="0"/>
              <a:t>Zoveel mogelijk fouten opvangen + boodschappen tonen aan gebruiker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8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Functionaliteit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5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Zoekquery's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 smtClean="0"/>
              <a:t>THOMAS uitleg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66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Kortingen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Types</a:t>
            </a:r>
          </a:p>
          <a:p>
            <a:pPr lvl="1"/>
            <a:r>
              <a:rPr lang="nl-BE" dirty="0" smtClean="0"/>
              <a:t>% of €</a:t>
            </a:r>
          </a:p>
          <a:p>
            <a:pPr lvl="1"/>
            <a:r>
              <a:rPr lang="nl-BE" dirty="0" smtClean="0"/>
              <a:t>In bepaalde periode of niet</a:t>
            </a:r>
          </a:p>
          <a:p>
            <a:pPr lvl="1"/>
            <a:r>
              <a:rPr lang="nl-BE" i="1" dirty="0" smtClean="0"/>
              <a:t>Volume</a:t>
            </a:r>
            <a:r>
              <a:rPr lang="nl-BE" dirty="0" smtClean="0"/>
              <a:t> kortingen vanaf het bestellen van min. X tickets</a:t>
            </a:r>
          </a:p>
          <a:p>
            <a:pPr lvl="1"/>
            <a:r>
              <a:rPr lang="nl-BE" dirty="0" smtClean="0"/>
              <a:t>Kosten als negatieve kortingen</a:t>
            </a:r>
          </a:p>
          <a:p>
            <a:endParaRPr lang="nl-BE" dirty="0" smtClean="0"/>
          </a:p>
          <a:p>
            <a:r>
              <a:rPr lang="nl-BE" dirty="0" smtClean="0"/>
              <a:t>Volgorde van toepassing</a:t>
            </a:r>
            <a:endParaRPr lang="nl-BE" dirty="0"/>
          </a:p>
          <a:p>
            <a:pPr lvl="1"/>
            <a:r>
              <a:rPr lang="nl-BE" dirty="0" smtClean="0"/>
              <a:t>1) Alle % kortingen</a:t>
            </a:r>
          </a:p>
          <a:p>
            <a:pPr lvl="1"/>
            <a:r>
              <a:rPr lang="nl-BE" dirty="0" smtClean="0"/>
              <a:t>2) Alle € kortingen</a:t>
            </a:r>
          </a:p>
          <a:p>
            <a:pPr lvl="1"/>
            <a:r>
              <a:rPr lang="nl-BE" dirty="0" smtClean="0"/>
              <a:t>3) Standaard kost</a:t>
            </a:r>
          </a:p>
          <a:p>
            <a:pPr lvl="1"/>
            <a:r>
              <a:rPr lang="nl-BE" dirty="0" smtClean="0"/>
              <a:t>4) Extra korting betaalmethode</a:t>
            </a:r>
          </a:p>
          <a:p>
            <a:pPr lvl="1"/>
            <a:endParaRPr lang="nl-BE" dirty="0"/>
          </a:p>
          <a:p>
            <a:r>
              <a:rPr lang="nl-BE" dirty="0" smtClean="0"/>
              <a:t>Apart toevoegen/verwijderen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8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Logging</a:t>
            </a:r>
            <a:r>
              <a:rPr lang="nl-BE" dirty="0" smtClean="0"/>
              <a:t> in </a:t>
            </a:r>
            <a:r>
              <a:rPr lang="nl-BE" dirty="0" err="1" smtClean="0"/>
              <a:t>repositories</a:t>
            </a:r>
            <a:r>
              <a:rPr lang="nl-BE" dirty="0" smtClean="0"/>
              <a:t> met timestamp</a:t>
            </a:r>
          </a:p>
          <a:p>
            <a:pPr lvl="1"/>
            <a:r>
              <a:rPr lang="nl-BE" dirty="0" smtClean="0"/>
              <a:t>Aanmaken nieuwe gebruiker</a:t>
            </a:r>
          </a:p>
          <a:p>
            <a:pPr lvl="1"/>
            <a:r>
              <a:rPr lang="nl-BE" dirty="0" smtClean="0"/>
              <a:t>Inloggen gebruiker</a:t>
            </a:r>
          </a:p>
          <a:p>
            <a:pPr lvl="1"/>
            <a:r>
              <a:rPr lang="nl-BE" dirty="0" smtClean="0"/>
              <a:t>Registratie gebruiker</a:t>
            </a:r>
          </a:p>
          <a:p>
            <a:pPr lvl="1"/>
            <a:r>
              <a:rPr lang="nl-BE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6294622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RealDolmenThe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AB7AB">
            <a:alpha val="80000"/>
          </a:srgbClr>
        </a:solidFill>
        <a:ln w="12700" cap="flat">
          <a:noFill/>
          <a:miter lim="400000"/>
        </a:ln>
        <a:effectLst/>
        <a:extLst>
          <a:ext uri="{C572A759-6A51-4108-AA02-DFA0A04FC94B}">
            <ma14:wrappingTextBoxFlag xmlns:ma14="http://schemas.microsoft.com/office/mac/drawingml/2011/main" xmlns="" xmlns:p="http://schemas.openxmlformats.org/presentationml/2006/main" xmlns:r="http://schemas.openxmlformats.org/officeDocument/2006/relationships" val="1"/>
          </a:ext>
        </a:extLst>
      </a:spPr>
      <a:bodyPr wrap="square" lIns="25400" tIns="25400" rIns="25400" bIns="25400" numCol="1" anchor="ctr">
        <a:noAutofit/>
      </a:bodyPr>
      <a:lstStyle>
        <a:defPPr defTabSz="457200" fontAlgn="auto">
          <a:spcAft>
            <a:spcPts val="0"/>
          </a:spcAft>
          <a:defRPr sz="1200" kern="0" dirty="0"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 PPT Template Normal.potx" id="{1763E3E8-554E-4548-B0BF-1FD73383BC5D}" vid="{3AE855A8-0401-48BA-B6F0-32AE3325362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omepage xmlns="0cd423e3-a5b5-481b-935b-d3e3553d4aac">true</Homepage>
    <SiteName xmlns="0cd423e3-a5b5-481b-935b-d3e3553d4aac" xsi:nil="true"/>
    <n4f9bbe8427f463ea65caaec29fe6a72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</TermName>
          <TermId xmlns="http://schemas.microsoft.com/office/infopath/2007/PartnerControls">7770768f-dbd5-44af-a9d0-06be75e5ebf6</TermId>
        </TermInfo>
      </Terms>
    </n4f9bbe8427f463ea65caaec29fe6a72>
    <TaxCatchAll xmlns="4ddd8ea8-3d2d-47ef-810c-8dc5e3004dc3">
      <Value>13</Value>
      <Value>198</Value>
    </TaxCatchAll>
    <mefdded4ee694b558c42d38c5607c0c4 xmlns="0cd423e3-a5b5-481b-935b-d3e3553d4aac" xsi:nil="true"/>
    <CorporateDocument xmlns="0cd423e3-a5b5-481b-935b-d3e3553d4aac">true</CorporateDocument>
    <cdb2865980e34a4bac4af61376544068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3605463b-3288-479a-81d6-c774ead64006</TermId>
        </TermInfo>
      </Terms>
    </cdb2865980e34a4bac4af61376544068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F17F22B16B547978D7E62CAF610779E006893B2E5002248ABAEEF897501556F5700D68528B907256A44B958006AD138AAC5" ma:contentTypeVersion="12" ma:contentTypeDescription="Create a new document." ma:contentTypeScope="" ma:versionID="b028eee6d7d90f5e6012541661e3e0bc">
  <xsd:schema xmlns:xsd="http://www.w3.org/2001/XMLSchema" xmlns:xs="http://www.w3.org/2001/XMLSchema" xmlns:p="http://schemas.microsoft.com/office/2006/metadata/properties" xmlns:ns2="4ddd8ea8-3d2d-47ef-810c-8dc5e3004dc3" xmlns:ns3="0cd423e3-a5b5-481b-935b-d3e3553d4aac" targetNamespace="http://schemas.microsoft.com/office/2006/metadata/properties" ma:root="true" ma:fieldsID="bad1b3986cf37b05ee8cf3afeeff5c4e" ns2:_="" ns3:_="">
    <xsd:import namespace="4ddd8ea8-3d2d-47ef-810c-8dc5e3004dc3"/>
    <xsd:import namespace="0cd423e3-a5b5-481b-935b-d3e3553d4aac"/>
    <xsd:element name="properties">
      <xsd:complexType>
        <xsd:sequence>
          <xsd:element name="documentManagement">
            <xsd:complexType>
              <xsd:all>
                <xsd:element ref="ns3:CorporateDocument" minOccurs="0"/>
                <xsd:element ref="ns3:SiteName" minOccurs="0"/>
                <xsd:element ref="ns2:TaxCatchAll" minOccurs="0"/>
                <xsd:element ref="ns3:Homepage"/>
                <xsd:element ref="ns3:mefdded4ee694b558c42d38c5607c0c4" minOccurs="0"/>
                <xsd:element ref="ns2:TaxCatchAllLabel" minOccurs="0"/>
                <xsd:element ref="ns2:cdb2865980e34a4bac4af61376544068" minOccurs="0"/>
                <xsd:element ref="ns2:n4f9bbe8427f463ea65caaec29fe6a7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dd8ea8-3d2d-47ef-810c-8dc5e3004dc3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c977213b-decb-45c0-8554-218c080cb44e}" ma:internalName="TaxCatchAll" ma:showField="CatchAllData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4" nillable="true" ma:displayName="Taxonomy Catch All Column1" ma:hidden="true" ma:list="{c977213b-decb-45c0-8554-218c080cb44e}" ma:internalName="TaxCatchAllLabel" ma:readOnly="true" ma:showField="CatchAllDataLabel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db2865980e34a4bac4af61376544068" ma:index="15" nillable="true" ma:taxonomy="true" ma:internalName="cdb2865980e34a4bac4af61376544068" ma:taxonomyFieldName="Marketing_x0020_category" ma:displayName="Marketing category" ma:default="" ma:fieldId="{cdb28659-80e3-4a4b-ac4a-f61376544068}" ma:sspId="c2fc2127-dddd-4157-b0bb-3ddad235b9c2" ma:termSetId="831fc40e-7ed2-40aa-a543-2f9659263ae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4f9bbe8427f463ea65caaec29fe6a72" ma:index="16" nillable="true" ma:taxonomy="true" ma:internalName="n4f9bbe8427f463ea65caaec29fe6a72" ma:taxonomyFieldName="Document_x0020_Language" ma:displayName="Document Language" ma:readOnly="false" ma:default="" ma:fieldId="{74f9bbe8-427f-463e-a65c-aaec29fe6a72}" ma:sspId="c2fc2127-dddd-4157-b0bb-3ddad235b9c2" ma:termSetId="cb94350d-0ad4-4bfb-b9f5-447fca7f283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423e3-a5b5-481b-935b-d3e3553d4aac" elementFormDefault="qualified">
    <xsd:import namespace="http://schemas.microsoft.com/office/2006/documentManagement/types"/>
    <xsd:import namespace="http://schemas.microsoft.com/office/infopath/2007/PartnerControls"/>
    <xsd:element name="CorporateDocument" ma:index="9" nillable="true" ma:displayName="Corporate document" ma:default="0" ma:internalName="Corporate_x0020_document">
      <xsd:simpleType>
        <xsd:restriction base="dms:Boolean"/>
      </xsd:simpleType>
    </xsd:element>
    <xsd:element name="SiteName" ma:index="10" nillable="true" ma:displayName="Site Name" ma:internalName="SiteName" ma:readOnly="false">
      <xsd:simpleType>
        <xsd:restriction base="dms:Text"/>
      </xsd:simpleType>
    </xsd:element>
    <xsd:element name="Homepage" ma:index="12" ma:displayName="Homepage" ma:internalName="Homepage">
      <xsd:simpleType>
        <xsd:restriction base="dms:Boolean"/>
      </xsd:simpleType>
    </xsd:element>
    <xsd:element name="mefdded4ee694b558c42d38c5607c0c4" ma:index="13" nillable="true" ma:displayName="Marketing category_0" ma:hidden="true" ma:internalName="mefdded4ee694b558c42d38c5607c0c4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ddd8ea8-3d2d-47ef-810c-8dc5e3004dc3"/>
    <ds:schemaRef ds:uri="http://purl.org/dc/terms/"/>
    <ds:schemaRef ds:uri="0cd423e3-a5b5-481b-935b-d3e3553d4aa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1D2D8D-76D8-4D9E-A0AA-07C5101F2B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dd8ea8-3d2d-47ef-810c-8dc5e3004dc3"/>
    <ds:schemaRef ds:uri="0cd423e3-a5b5-481b-935b-d3e3553d4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249</TotalTime>
  <Words>361</Words>
  <Application>Microsoft Office PowerPoint</Application>
  <PresentationFormat>On-screen Show (4:3)</PresentationFormat>
  <Paragraphs>100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Helvetica LT Std</vt:lpstr>
      <vt:lpstr>Lucida Grande</vt:lpstr>
      <vt:lpstr>Wingdings</vt:lpstr>
      <vt:lpstr>Main</vt:lpstr>
      <vt:lpstr>PowerPoint Presentation</vt:lpstr>
      <vt:lpstr>RAir We get you there, together!</vt:lpstr>
      <vt:lpstr>Aanpak</vt:lpstr>
      <vt:lpstr>Prioriteit functionaliteit</vt:lpstr>
      <vt:lpstr>Prioriteit aanpak </vt:lpstr>
      <vt:lpstr>Functionaliteit</vt:lpstr>
      <vt:lpstr>Zoekquery's</vt:lpstr>
      <vt:lpstr>Kortingen</vt:lpstr>
      <vt:lpstr>Logging</vt:lpstr>
      <vt:lpstr>Inladen data</vt:lpstr>
      <vt:lpstr>Security</vt:lpstr>
      <vt:lpstr>Concurrency</vt:lpstr>
      <vt:lpstr>Demo</vt:lpstr>
      <vt:lpstr>PowerPoint Presentation</vt:lpstr>
    </vt:vector>
  </TitlesOfParts>
  <Company>RealDolmen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Specify the subject</dc:subject>
  <dc:creator>Jeroen Compagnie</dc:creator>
  <cp:lastModifiedBy>Jeroen Compagnie</cp:lastModifiedBy>
  <cp:revision>17</cp:revision>
  <dcterms:created xsi:type="dcterms:W3CDTF">2016-11-15T16:51:43Z</dcterms:created>
  <dcterms:modified xsi:type="dcterms:W3CDTF">2016-11-15T21:01:51Z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0x0101007F17F22B16B547978D7E62CAF610779E006893B2E5002248ABAEEF897501556F5700D68528B907256A44B958006AD138AAC5</vt:lpwstr>
  </property>
  <property fmtid="{D5CDD505-2E9C-101B-9397-08002B2CF9AE}" pid="3" name="Marketing category">
    <vt:lpwstr>198;#Templates|3605463b-3288-479a-81d6-c774ead64006</vt:lpwstr>
  </property>
  <property fmtid="{D5CDD505-2E9C-101B-9397-08002B2CF9AE}" pid="4" name="Document Language">
    <vt:lpwstr>13;#EN|7770768f-dbd5-44af-a9d0-06be75e5ebf6</vt:lpwstr>
  </property>
</Properties>
</file>